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8" r:id="rId3"/>
    <p:sldId id="288" r:id="rId4"/>
    <p:sldId id="289" r:id="rId5"/>
    <p:sldId id="290" r:id="rId6"/>
    <p:sldId id="286" r:id="rId7"/>
    <p:sldId id="287" r:id="rId8"/>
    <p:sldId id="283" r:id="rId9"/>
    <p:sldId id="285" r:id="rId10"/>
    <p:sldId id="326" r:id="rId11"/>
    <p:sldId id="314" r:id="rId12"/>
    <p:sldId id="316" r:id="rId13"/>
    <p:sldId id="259" r:id="rId14"/>
    <p:sldId id="297" r:id="rId15"/>
    <p:sldId id="296" r:id="rId16"/>
    <p:sldId id="291" r:id="rId17"/>
    <p:sldId id="310" r:id="rId18"/>
    <p:sldId id="284" r:id="rId19"/>
    <p:sldId id="311" r:id="rId20"/>
    <p:sldId id="292" r:id="rId21"/>
    <p:sldId id="293" r:id="rId22"/>
    <p:sldId id="309" r:id="rId23"/>
    <p:sldId id="312" r:id="rId24"/>
    <p:sldId id="294" r:id="rId25"/>
    <p:sldId id="329" r:id="rId26"/>
    <p:sldId id="327" r:id="rId27"/>
    <p:sldId id="319" r:id="rId28"/>
    <p:sldId id="318" r:id="rId29"/>
    <p:sldId id="317" r:id="rId30"/>
    <p:sldId id="323" r:id="rId31"/>
    <p:sldId id="320" r:id="rId32"/>
    <p:sldId id="321" r:id="rId33"/>
    <p:sldId id="325" r:id="rId34"/>
    <p:sldId id="322" r:id="rId35"/>
    <p:sldId id="324" r:id="rId36"/>
    <p:sldId id="298" r:id="rId37"/>
    <p:sldId id="305" r:id="rId38"/>
    <p:sldId id="303" r:id="rId39"/>
    <p:sldId id="300" r:id="rId40"/>
    <p:sldId id="299" r:id="rId41"/>
    <p:sldId id="301" r:id="rId42"/>
    <p:sldId id="302" r:id="rId43"/>
    <p:sldId id="307" r:id="rId44"/>
    <p:sldId id="308" r:id="rId45"/>
    <p:sldId id="306" r:id="rId46"/>
    <p:sldId id="304" r:id="rId47"/>
    <p:sldId id="31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2D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6/19/2020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448"/>
            <a:ext cx="12192000" cy="6858000"/>
          </a:xfrm>
          <a:prstGeom prst="rect">
            <a:avLst/>
          </a:prstGeom>
        </p:spPr>
      </p:pic>
      <p:sp>
        <p:nvSpPr>
          <p:cNvPr id="3" name="Subtitle 2"/>
          <p:cNvSpPr>
            <a:spLocks noGrp="1"/>
          </p:cNvSpPr>
          <p:nvPr>
            <p:ph type="subTitle" idx="1"/>
          </p:nvPr>
        </p:nvSpPr>
        <p:spPr>
          <a:xfrm>
            <a:off x="4388351" y="730090"/>
            <a:ext cx="3128554" cy="442764"/>
          </a:xfrm>
        </p:spPr>
        <p:txBody>
          <a:bodyPr>
            <a:normAutofit/>
          </a:bodyPr>
          <a:lstStyle/>
          <a:p>
            <a:pPr algn="ctr"/>
            <a:r>
              <a:rPr lang="en-IN" sz="2000" b="1" dirty="0" smtClean="0">
                <a:solidFill>
                  <a:srgbClr val="002060"/>
                </a:solidFill>
              </a:rPr>
              <a:t>R. Joseph Manoj Ph.D.</a:t>
            </a:r>
          </a:p>
        </p:txBody>
      </p:sp>
      <p:pic>
        <p:nvPicPr>
          <p:cNvPr id="6" name="Picture 5"/>
          <p:cNvPicPr>
            <a:picLocks noChangeAspect="1"/>
          </p:cNvPicPr>
          <p:nvPr/>
        </p:nvPicPr>
        <p:blipFill>
          <a:blip r:embed="rId3"/>
          <a:stretch>
            <a:fillRect/>
          </a:stretch>
        </p:blipFill>
        <p:spPr>
          <a:xfrm rot="6010734">
            <a:off x="8756968" y="4732403"/>
            <a:ext cx="1033914" cy="898350"/>
          </a:xfrm>
          <a:prstGeom prst="rect">
            <a:avLst/>
          </a:prstGeom>
        </p:spPr>
      </p:pic>
      <p:sp>
        <p:nvSpPr>
          <p:cNvPr id="7" name="Subtitle 2"/>
          <p:cNvSpPr txBox="1">
            <a:spLocks/>
          </p:cNvSpPr>
          <p:nvPr/>
        </p:nvSpPr>
        <p:spPr>
          <a:xfrm>
            <a:off x="977215" y="13448"/>
            <a:ext cx="10650071" cy="938024"/>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ctr"/>
            <a:r>
              <a:rPr lang="en-IN" sz="3600" b="1" dirty="0" smtClean="0">
                <a:solidFill>
                  <a:srgbClr val="002060"/>
                </a:solidFill>
              </a:rPr>
              <a:t>Machine Learning Operationalization (MLOps)</a:t>
            </a:r>
          </a:p>
        </p:txBody>
      </p:sp>
    </p:spTree>
    <p:extLst>
      <p:ext uri="{BB962C8B-B14F-4D97-AF65-F5344CB8AC3E}">
        <p14:creationId xmlns:p14="http://schemas.microsoft.com/office/powerpoint/2010/main" val="3027477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oosing the Right Metric for Evaluating Machine Learning Model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66818"/>
            <a:ext cx="9426388" cy="569118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1586010" y="526373"/>
            <a:ext cx="8499284" cy="1280890"/>
          </a:xfrm>
        </p:spPr>
        <p:txBody>
          <a:bodyPr/>
          <a:lstStyle/>
          <a:p>
            <a:r>
              <a:rPr lang="en-IN" dirty="0" smtClean="0"/>
              <a:t>ML Algorithms: Performance Metrics</a:t>
            </a:r>
            <a:endParaRPr lang="en-US" dirty="0"/>
          </a:p>
        </p:txBody>
      </p:sp>
    </p:spTree>
    <p:extLst>
      <p:ext uri="{BB962C8B-B14F-4D97-AF65-F5344CB8AC3E}">
        <p14:creationId xmlns:p14="http://schemas.microsoft.com/office/powerpoint/2010/main" val="2756387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88738" cy="6858000"/>
          </a:xfrm>
          <a:prstGeom prst="rect">
            <a:avLst/>
          </a:prstGeom>
        </p:spPr>
      </p:pic>
    </p:spTree>
    <p:extLst>
      <p:ext uri="{BB962C8B-B14F-4D97-AF65-F5344CB8AC3E}">
        <p14:creationId xmlns:p14="http://schemas.microsoft.com/office/powerpoint/2010/main" val="921874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71447"/>
          </a:xfrm>
          <a:prstGeom prst="rect">
            <a:avLst/>
          </a:prstGeom>
        </p:spPr>
      </p:pic>
    </p:spTree>
    <p:extLst>
      <p:ext uri="{BB962C8B-B14F-4D97-AF65-F5344CB8AC3E}">
        <p14:creationId xmlns:p14="http://schemas.microsoft.com/office/powerpoint/2010/main" val="19123729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4035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3447"/>
            <a:ext cx="12192000" cy="6858000"/>
          </a:xfrm>
          <a:prstGeom prst="rect">
            <a:avLst/>
          </a:prstGeom>
        </p:spPr>
      </p:pic>
      <p:pic>
        <p:nvPicPr>
          <p:cNvPr id="5" name="Picture 4"/>
          <p:cNvPicPr>
            <a:picLocks noChangeAspect="1"/>
          </p:cNvPicPr>
          <p:nvPr/>
        </p:nvPicPr>
        <p:blipFill>
          <a:blip r:embed="rId3"/>
          <a:stretch>
            <a:fillRect/>
          </a:stretch>
        </p:blipFill>
        <p:spPr>
          <a:xfrm>
            <a:off x="1276515" y="3811567"/>
            <a:ext cx="1758993" cy="421688"/>
          </a:xfrm>
          <a:prstGeom prst="rect">
            <a:avLst/>
          </a:prstGeom>
        </p:spPr>
      </p:pic>
      <p:pic>
        <p:nvPicPr>
          <p:cNvPr id="6" name="Picture 5"/>
          <p:cNvPicPr>
            <a:picLocks noChangeAspect="1"/>
          </p:cNvPicPr>
          <p:nvPr/>
        </p:nvPicPr>
        <p:blipFill>
          <a:blip r:embed="rId4"/>
          <a:stretch>
            <a:fillRect/>
          </a:stretch>
        </p:blipFill>
        <p:spPr>
          <a:xfrm>
            <a:off x="6442271" y="931151"/>
            <a:ext cx="1209281" cy="666808"/>
          </a:xfrm>
          <a:prstGeom prst="rect">
            <a:avLst/>
          </a:prstGeom>
        </p:spPr>
      </p:pic>
      <p:pic>
        <p:nvPicPr>
          <p:cNvPr id="7" name="Picture 6"/>
          <p:cNvPicPr>
            <a:picLocks noChangeAspect="1"/>
          </p:cNvPicPr>
          <p:nvPr/>
        </p:nvPicPr>
        <p:blipFill>
          <a:blip r:embed="rId5"/>
          <a:stretch>
            <a:fillRect/>
          </a:stretch>
        </p:blipFill>
        <p:spPr>
          <a:xfrm>
            <a:off x="3528458" y="2515663"/>
            <a:ext cx="1836919" cy="1709130"/>
          </a:xfrm>
          <a:prstGeom prst="rect">
            <a:avLst/>
          </a:prstGeom>
        </p:spPr>
      </p:pic>
    </p:spTree>
    <p:extLst>
      <p:ext uri="{BB962C8B-B14F-4D97-AF65-F5344CB8AC3E}">
        <p14:creationId xmlns:p14="http://schemas.microsoft.com/office/powerpoint/2010/main" val="16463678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3110" y="1935961"/>
            <a:ext cx="3696276" cy="4715693"/>
          </a:xfrm>
          <a:prstGeom prst="rect">
            <a:avLst/>
          </a:prstGeom>
        </p:spPr>
      </p:pic>
      <p:pic>
        <p:nvPicPr>
          <p:cNvPr id="5" name="Picture 4"/>
          <p:cNvPicPr>
            <a:picLocks noChangeAspect="1"/>
          </p:cNvPicPr>
          <p:nvPr/>
        </p:nvPicPr>
        <p:blipFill>
          <a:blip r:embed="rId3"/>
          <a:stretch>
            <a:fillRect/>
          </a:stretch>
        </p:blipFill>
        <p:spPr>
          <a:xfrm>
            <a:off x="4687310" y="1935960"/>
            <a:ext cx="3488502" cy="4715693"/>
          </a:xfrm>
          <a:prstGeom prst="rect">
            <a:avLst/>
          </a:prstGeom>
        </p:spPr>
      </p:pic>
      <p:pic>
        <p:nvPicPr>
          <p:cNvPr id="2" name="Picture 1"/>
          <p:cNvPicPr>
            <a:picLocks noChangeAspect="1"/>
          </p:cNvPicPr>
          <p:nvPr/>
        </p:nvPicPr>
        <p:blipFill>
          <a:blip r:embed="rId4"/>
          <a:stretch>
            <a:fillRect/>
          </a:stretch>
        </p:blipFill>
        <p:spPr>
          <a:xfrm>
            <a:off x="8646458" y="1935960"/>
            <a:ext cx="3321424" cy="4715692"/>
          </a:xfrm>
          <a:prstGeom prst="rect">
            <a:avLst/>
          </a:prstGeom>
        </p:spPr>
      </p:pic>
      <p:pic>
        <p:nvPicPr>
          <p:cNvPr id="3" name="Picture 2"/>
          <p:cNvPicPr>
            <a:picLocks noChangeAspect="1"/>
          </p:cNvPicPr>
          <p:nvPr/>
        </p:nvPicPr>
        <p:blipFill>
          <a:blip r:embed="rId5"/>
          <a:stretch>
            <a:fillRect/>
          </a:stretch>
        </p:blipFill>
        <p:spPr>
          <a:xfrm>
            <a:off x="4787031" y="-418"/>
            <a:ext cx="2998816" cy="1936378"/>
          </a:xfrm>
          <a:prstGeom prst="rect">
            <a:avLst/>
          </a:prstGeom>
        </p:spPr>
      </p:pic>
    </p:spTree>
    <p:extLst>
      <p:ext uri="{BB962C8B-B14F-4D97-AF65-F5344CB8AC3E}">
        <p14:creationId xmlns:p14="http://schemas.microsoft.com/office/powerpoint/2010/main" val="29026520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19820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38191"/>
            <a:ext cx="12192000" cy="7034077"/>
          </a:xfrm>
          <a:prstGeom prst="rect">
            <a:avLst/>
          </a:prstGeom>
        </p:spPr>
      </p:pic>
    </p:spTree>
    <p:extLst>
      <p:ext uri="{BB962C8B-B14F-4D97-AF65-F5344CB8AC3E}">
        <p14:creationId xmlns:p14="http://schemas.microsoft.com/office/powerpoint/2010/main" val="23381360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MLOps Framework | Machine Learning | ph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553" y="1263184"/>
            <a:ext cx="6387352" cy="54670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1363" y="1377750"/>
            <a:ext cx="5351930" cy="3785652"/>
          </a:xfrm>
          <a:prstGeom prst="rect">
            <a:avLst/>
          </a:prstGeom>
        </p:spPr>
        <p:txBody>
          <a:bodyPr wrap="square">
            <a:spAutoFit/>
          </a:bodyPr>
          <a:lstStyle/>
          <a:p>
            <a:pPr marL="342900" indent="-342900" algn="just">
              <a:buFont typeface="Arial" panose="020B0604020202020204" pitchFamily="34" charset="0"/>
              <a:buChar char="•"/>
            </a:pPr>
            <a:r>
              <a:rPr lang="en-US" sz="2400" b="1" dirty="0" smtClean="0"/>
              <a:t>MLOps</a:t>
            </a:r>
            <a:r>
              <a:rPr lang="en-US" sz="2400" dirty="0"/>
              <a:t> </a:t>
            </a:r>
            <a:r>
              <a:rPr lang="en-US" sz="2400" dirty="0" smtClean="0"/>
              <a:t>is </a:t>
            </a:r>
            <a:r>
              <a:rPr lang="en-US" sz="2400" dirty="0"/>
              <a:t>a practice for collaboration and communication between data scientists and operations professionals to help manage </a:t>
            </a:r>
            <a:r>
              <a:rPr lang="en-US" sz="2400" dirty="0" smtClean="0"/>
              <a:t>production ML.</a:t>
            </a:r>
          </a:p>
          <a:p>
            <a:pPr marL="342900" indent="-342900" algn="just">
              <a:buFont typeface="Arial" panose="020B0604020202020204" pitchFamily="34" charset="0"/>
              <a:buChar char="•"/>
            </a:pPr>
            <a:endParaRPr lang="en-US" sz="2400" dirty="0" smtClean="0"/>
          </a:p>
          <a:p>
            <a:pPr marL="342900" indent="-342900" algn="just">
              <a:buFont typeface="Arial" panose="020B0604020202020204" pitchFamily="34" charset="0"/>
              <a:buChar char="•"/>
            </a:pPr>
            <a:r>
              <a:rPr lang="en-US" sz="2400" dirty="0"/>
              <a:t>MLOps looks to </a:t>
            </a:r>
            <a:r>
              <a:rPr lang="en-US" sz="2400" b="1" dirty="0"/>
              <a:t>increase automation and improve the quality </a:t>
            </a:r>
            <a:r>
              <a:rPr lang="en-US" sz="2400" dirty="0"/>
              <a:t>of </a:t>
            </a:r>
            <a:r>
              <a:rPr lang="en-US" sz="2400" dirty="0" smtClean="0"/>
              <a:t>production ML</a:t>
            </a:r>
            <a:r>
              <a:rPr lang="en-US" sz="2400" dirty="0"/>
              <a:t> </a:t>
            </a:r>
            <a:endParaRPr lang="en-US" sz="2400" dirty="0" smtClean="0"/>
          </a:p>
        </p:txBody>
      </p:sp>
      <p:sp>
        <p:nvSpPr>
          <p:cNvPr id="7" name="Title 1"/>
          <p:cNvSpPr>
            <a:spLocks noGrp="1"/>
          </p:cNvSpPr>
          <p:nvPr>
            <p:ph type="title"/>
          </p:nvPr>
        </p:nvSpPr>
        <p:spPr>
          <a:xfrm>
            <a:off x="2609298" y="0"/>
            <a:ext cx="7516336" cy="609599"/>
          </a:xfrm>
        </p:spPr>
        <p:txBody>
          <a:bodyPr>
            <a:normAutofit/>
          </a:bodyPr>
          <a:lstStyle/>
          <a:p>
            <a:r>
              <a:rPr lang="en-IN" sz="3200" b="1" dirty="0" smtClean="0"/>
              <a:t>MLOps – ML Life Cycle Management</a:t>
            </a:r>
            <a:endParaRPr lang="en-US" sz="3200" b="1" dirty="0"/>
          </a:p>
        </p:txBody>
      </p:sp>
    </p:spTree>
    <p:extLst>
      <p:ext uri="{BB962C8B-B14F-4D97-AF65-F5344CB8AC3E}">
        <p14:creationId xmlns:p14="http://schemas.microsoft.com/office/powerpoint/2010/main" val="1412715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13386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893" y="203200"/>
            <a:ext cx="8911687" cy="886012"/>
          </a:xfrm>
        </p:spPr>
        <p:txBody>
          <a:bodyPr>
            <a:normAutofit/>
          </a:bodyPr>
          <a:lstStyle/>
          <a:p>
            <a:r>
              <a:rPr lang="en-IN" sz="4000" b="1" dirty="0" smtClean="0"/>
              <a:t>Session Plan</a:t>
            </a:r>
            <a:endParaRPr lang="en-US" sz="4000" b="1" dirty="0"/>
          </a:p>
        </p:txBody>
      </p:sp>
      <p:sp>
        <p:nvSpPr>
          <p:cNvPr id="3" name="Content Placeholder 2"/>
          <p:cNvSpPr>
            <a:spLocks noGrp="1"/>
          </p:cNvSpPr>
          <p:nvPr>
            <p:ph idx="1"/>
          </p:nvPr>
        </p:nvSpPr>
        <p:spPr>
          <a:xfrm>
            <a:off x="1542893" y="1250575"/>
            <a:ext cx="10410382" cy="5607425"/>
          </a:xfrm>
        </p:spPr>
        <p:txBody>
          <a:bodyPr>
            <a:normAutofit fontScale="85000" lnSpcReduction="20000"/>
          </a:bodyPr>
          <a:lstStyle/>
          <a:p>
            <a:pPr algn="just"/>
            <a:r>
              <a:rPr lang="en-IN" sz="3200" b="1" dirty="0" smtClean="0"/>
              <a:t>Basics of Data Science</a:t>
            </a:r>
          </a:p>
          <a:p>
            <a:pPr algn="just"/>
            <a:r>
              <a:rPr lang="en-IN" sz="3200" b="1" dirty="0" smtClean="0"/>
              <a:t>Data Science Life Cycle</a:t>
            </a:r>
          </a:p>
          <a:p>
            <a:pPr algn="just"/>
            <a:r>
              <a:rPr lang="en-IN" sz="3200" b="1" dirty="0" smtClean="0"/>
              <a:t>Roles in Data Science Life Cycle</a:t>
            </a:r>
          </a:p>
          <a:p>
            <a:pPr algn="just"/>
            <a:r>
              <a:rPr lang="en-IN" sz="3200" b="1" dirty="0" smtClean="0"/>
              <a:t>Basics of Machine Learning Model</a:t>
            </a:r>
          </a:p>
          <a:p>
            <a:pPr algn="just"/>
            <a:r>
              <a:rPr lang="en-IN" sz="3200" b="1" dirty="0" smtClean="0"/>
              <a:t>MLOps – Machine Learning Operationalization</a:t>
            </a:r>
          </a:p>
          <a:p>
            <a:pPr lvl="2" algn="just"/>
            <a:r>
              <a:rPr lang="en-IN" sz="3200" b="1" dirty="0"/>
              <a:t>Data Analysis using Tableau </a:t>
            </a:r>
          </a:p>
          <a:p>
            <a:pPr lvl="2" algn="just"/>
            <a:r>
              <a:rPr lang="en-IN" sz="3200" b="1" dirty="0" smtClean="0"/>
              <a:t>ML Model Development</a:t>
            </a:r>
          </a:p>
          <a:p>
            <a:pPr lvl="2" algn="just"/>
            <a:r>
              <a:rPr lang="en-IN" sz="3200" b="1" dirty="0" smtClean="0"/>
              <a:t>ML Model Deployment</a:t>
            </a:r>
          </a:p>
          <a:p>
            <a:pPr lvl="2" algn="just"/>
            <a:r>
              <a:rPr lang="en-IN" sz="3200" b="1" dirty="0" smtClean="0"/>
              <a:t>ML Model in Production</a:t>
            </a:r>
          </a:p>
          <a:p>
            <a:pPr marL="228600" lvl="2" algn="just"/>
            <a:endParaRPr lang="en-IN" sz="3200" b="1" dirty="0" smtClean="0">
              <a:solidFill>
                <a:schemeClr val="accent1">
                  <a:lumMod val="75000"/>
                </a:schemeClr>
              </a:solidFill>
            </a:endParaRPr>
          </a:p>
          <a:p>
            <a:pPr marL="228600" lvl="2" algn="just"/>
            <a:r>
              <a:rPr lang="en-IN" sz="3200" b="1" dirty="0" smtClean="0">
                <a:solidFill>
                  <a:srgbClr val="FF0000"/>
                </a:solidFill>
              </a:rPr>
              <a:t>Deep Learning &amp; NLP Fundamentals</a:t>
            </a:r>
          </a:p>
          <a:p>
            <a:pPr marL="228600" lvl="2" algn="just"/>
            <a:r>
              <a:rPr lang="en-IN" sz="3200" b="1" dirty="0" smtClean="0">
                <a:solidFill>
                  <a:srgbClr val="FF0000"/>
                </a:solidFill>
              </a:rPr>
              <a:t>Research Areas – Computer Vision</a:t>
            </a:r>
          </a:p>
          <a:p>
            <a:pPr marL="0" indent="0" algn="just">
              <a:buNone/>
            </a:pPr>
            <a:endParaRPr lang="en-US" dirty="0"/>
          </a:p>
        </p:txBody>
      </p:sp>
      <p:pic>
        <p:nvPicPr>
          <p:cNvPr id="5" name="Picture 4"/>
          <p:cNvPicPr>
            <a:picLocks noChangeAspect="1"/>
          </p:cNvPicPr>
          <p:nvPr/>
        </p:nvPicPr>
        <p:blipFill>
          <a:blip r:embed="rId2"/>
          <a:stretch>
            <a:fillRect/>
          </a:stretch>
        </p:blipFill>
        <p:spPr>
          <a:xfrm>
            <a:off x="7965384" y="3720463"/>
            <a:ext cx="2628392" cy="1229657"/>
          </a:xfrm>
          <a:prstGeom prst="rect">
            <a:avLst/>
          </a:prstGeom>
        </p:spPr>
      </p:pic>
      <p:sp>
        <p:nvSpPr>
          <p:cNvPr id="6" name="Right Brace 5"/>
          <p:cNvSpPr/>
          <p:nvPr/>
        </p:nvSpPr>
        <p:spPr>
          <a:xfrm>
            <a:off x="7420778" y="3441917"/>
            <a:ext cx="443753" cy="17867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dirty="0"/>
          </a:p>
        </p:txBody>
      </p:sp>
    </p:spTree>
    <p:extLst>
      <p:ext uri="{BB962C8B-B14F-4D97-AF65-F5344CB8AC3E}">
        <p14:creationId xmlns:p14="http://schemas.microsoft.com/office/powerpoint/2010/main" val="1272342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712695"/>
            <a:ext cx="12192939" cy="6145306"/>
          </a:xfrm>
          <a:prstGeom prst="rect">
            <a:avLst/>
          </a:prstGeom>
        </p:spPr>
      </p:pic>
      <p:sp>
        <p:nvSpPr>
          <p:cNvPr id="6" name="Title 1"/>
          <p:cNvSpPr>
            <a:spLocks noGrp="1"/>
          </p:cNvSpPr>
          <p:nvPr>
            <p:ph type="title"/>
          </p:nvPr>
        </p:nvSpPr>
        <p:spPr>
          <a:xfrm>
            <a:off x="2683412" y="0"/>
            <a:ext cx="6798029" cy="609599"/>
          </a:xfrm>
        </p:spPr>
        <p:txBody>
          <a:bodyPr>
            <a:noAutofit/>
          </a:bodyPr>
          <a:lstStyle/>
          <a:p>
            <a:r>
              <a:rPr lang="en-IN" sz="4000" b="1" dirty="0" smtClean="0"/>
              <a:t>1. ML Model Development</a:t>
            </a:r>
            <a:endParaRPr lang="en-US" sz="4000" b="1" dirty="0"/>
          </a:p>
        </p:txBody>
      </p:sp>
    </p:spTree>
    <p:extLst>
      <p:ext uri="{BB962C8B-B14F-4D97-AF65-F5344CB8AC3E}">
        <p14:creationId xmlns:p14="http://schemas.microsoft.com/office/powerpoint/2010/main" val="11554886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utoML: Automatic Machine Learning — H2O 3.30.0.3 docu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976" y="712699"/>
            <a:ext cx="2279276" cy="32632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0" y="712699"/>
            <a:ext cx="6736976" cy="6145301"/>
          </a:xfrm>
          <a:prstGeom prst="rect">
            <a:avLst/>
          </a:prstGeom>
        </p:spPr>
      </p:pic>
      <p:sp>
        <p:nvSpPr>
          <p:cNvPr id="7" name="Title 1"/>
          <p:cNvSpPr txBox="1">
            <a:spLocks/>
          </p:cNvSpPr>
          <p:nvPr/>
        </p:nvSpPr>
        <p:spPr>
          <a:xfrm>
            <a:off x="3368488" y="0"/>
            <a:ext cx="5647764" cy="60959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b="1" dirty="0" smtClean="0"/>
              <a:t>CustomML Vs AutoML</a:t>
            </a:r>
            <a:endParaRPr lang="en-US" sz="4000" b="1" dirty="0"/>
          </a:p>
        </p:txBody>
      </p:sp>
      <p:pic>
        <p:nvPicPr>
          <p:cNvPr id="6" name="Picture 5"/>
          <p:cNvPicPr>
            <a:picLocks noChangeAspect="1"/>
          </p:cNvPicPr>
          <p:nvPr/>
        </p:nvPicPr>
        <p:blipFill>
          <a:blip r:embed="rId4"/>
          <a:stretch>
            <a:fillRect/>
          </a:stretch>
        </p:blipFill>
        <p:spPr>
          <a:xfrm>
            <a:off x="9016252" y="712697"/>
            <a:ext cx="2996416" cy="3263260"/>
          </a:xfrm>
          <a:prstGeom prst="rect">
            <a:avLst/>
          </a:prstGeom>
        </p:spPr>
      </p:pic>
      <p:pic>
        <p:nvPicPr>
          <p:cNvPr id="8" name="Picture 7"/>
          <p:cNvPicPr>
            <a:picLocks noChangeAspect="1"/>
          </p:cNvPicPr>
          <p:nvPr/>
        </p:nvPicPr>
        <p:blipFill>
          <a:blip r:embed="rId5"/>
          <a:stretch>
            <a:fillRect/>
          </a:stretch>
        </p:blipFill>
        <p:spPr>
          <a:xfrm>
            <a:off x="6526157" y="4079059"/>
            <a:ext cx="2819549" cy="2778942"/>
          </a:xfrm>
          <a:prstGeom prst="rect">
            <a:avLst/>
          </a:prstGeom>
        </p:spPr>
      </p:pic>
      <p:pic>
        <p:nvPicPr>
          <p:cNvPr id="9" name="Picture 8"/>
          <p:cNvPicPr>
            <a:picLocks noChangeAspect="1"/>
          </p:cNvPicPr>
          <p:nvPr/>
        </p:nvPicPr>
        <p:blipFill>
          <a:blip r:embed="rId6"/>
          <a:stretch>
            <a:fillRect/>
          </a:stretch>
        </p:blipFill>
        <p:spPr>
          <a:xfrm>
            <a:off x="9335647" y="3975956"/>
            <a:ext cx="2677021" cy="2882043"/>
          </a:xfrm>
          <a:prstGeom prst="rect">
            <a:avLst/>
          </a:prstGeom>
        </p:spPr>
      </p:pic>
    </p:spTree>
    <p:extLst>
      <p:ext uri="{BB962C8B-B14F-4D97-AF65-F5344CB8AC3E}">
        <p14:creationId xmlns:p14="http://schemas.microsoft.com/office/powerpoint/2010/main" val="4962213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5600" y="870856"/>
            <a:ext cx="10218057" cy="5871029"/>
          </a:xfrm>
        </p:spPr>
        <p:txBody>
          <a:bodyPr/>
          <a:lstStyle/>
          <a:p>
            <a:pPr algn="just"/>
            <a:r>
              <a:rPr lang="en-US" sz="2400" b="1" dirty="0"/>
              <a:t>Deployment</a:t>
            </a:r>
            <a:r>
              <a:rPr lang="en-US" sz="2400" dirty="0"/>
              <a:t> is the method by which you integrate a </a:t>
            </a:r>
            <a:r>
              <a:rPr lang="en-US" sz="2400" b="1" dirty="0"/>
              <a:t>machine learning</a:t>
            </a:r>
            <a:r>
              <a:rPr lang="en-US" sz="2400" dirty="0"/>
              <a:t> model into an existing production environment to make practical business decisions based on data</a:t>
            </a:r>
            <a:r>
              <a:rPr lang="en-US" dirty="0" smtClean="0"/>
              <a:t>.</a:t>
            </a:r>
          </a:p>
          <a:p>
            <a:pPr algn="just"/>
            <a:r>
              <a:rPr lang="en-US" sz="2400" b="1" dirty="0"/>
              <a:t>Pickle</a:t>
            </a:r>
            <a:r>
              <a:rPr lang="en-US" sz="2400" dirty="0"/>
              <a:t> converts a python object to </a:t>
            </a:r>
            <a:r>
              <a:rPr lang="en-US" sz="2400" dirty="0" smtClean="0"/>
              <a:t>a </a:t>
            </a:r>
            <a:r>
              <a:rPr lang="en-US" sz="2400" dirty="0"/>
              <a:t>bitstream and allows it to be stored to disk and reloaded at a later time. It is provides a good format to store machine learning models provided that their intended applications is also built in </a:t>
            </a:r>
            <a:r>
              <a:rPr lang="en-US" sz="2400" dirty="0" smtClean="0"/>
              <a:t>python</a:t>
            </a:r>
          </a:p>
          <a:p>
            <a:pPr algn="just"/>
            <a:r>
              <a:rPr lang="en-US" sz="2400" b="1" dirty="0"/>
              <a:t>ONNX</a:t>
            </a:r>
            <a:r>
              <a:rPr lang="en-US" sz="2400" dirty="0"/>
              <a:t> the Open Neural Network Exchange format, is an open format that supports the storing and porting of predictive model across libraries and languages. Most deep learning libraries support it and sklearn also has a library extension to convert their model to ONNX’s format</a:t>
            </a:r>
            <a:r>
              <a:rPr lang="en-US" sz="2400" dirty="0" smtClean="0"/>
              <a:t>.</a:t>
            </a:r>
          </a:p>
          <a:p>
            <a:pPr algn="just"/>
            <a:r>
              <a:rPr lang="en-IN" sz="2400" dirty="0" smtClean="0"/>
              <a:t>Cloud – based deployment – Azure/AWS using </a:t>
            </a:r>
            <a:r>
              <a:rPr lang="en-IN" sz="2400" dirty="0" err="1" smtClean="0"/>
              <a:t>Docker</a:t>
            </a:r>
            <a:r>
              <a:rPr lang="en-IN" sz="2400" dirty="0" smtClean="0"/>
              <a:t>/Functions</a:t>
            </a:r>
            <a:endParaRPr lang="en-US" sz="2400" dirty="0" smtClean="0"/>
          </a:p>
          <a:p>
            <a:pPr marL="0" indent="0" algn="just">
              <a:buNone/>
            </a:pPr>
            <a:endParaRPr lang="en-US" sz="2400" dirty="0"/>
          </a:p>
        </p:txBody>
      </p:sp>
      <p:sp>
        <p:nvSpPr>
          <p:cNvPr id="4" name="Title 1"/>
          <p:cNvSpPr>
            <a:spLocks noGrp="1"/>
          </p:cNvSpPr>
          <p:nvPr>
            <p:ph type="title"/>
          </p:nvPr>
        </p:nvSpPr>
        <p:spPr>
          <a:xfrm>
            <a:off x="3205927" y="0"/>
            <a:ext cx="6798029" cy="609599"/>
          </a:xfrm>
        </p:spPr>
        <p:txBody>
          <a:bodyPr>
            <a:noAutofit/>
          </a:bodyPr>
          <a:lstStyle/>
          <a:p>
            <a:r>
              <a:rPr lang="en-IN" sz="4000" b="1" dirty="0"/>
              <a:t>2</a:t>
            </a:r>
            <a:r>
              <a:rPr lang="en-IN" sz="4000" b="1" dirty="0" smtClean="0"/>
              <a:t>. ML Model Deployment</a:t>
            </a:r>
            <a:endParaRPr lang="en-US" sz="4000" b="1" dirty="0"/>
          </a:p>
        </p:txBody>
      </p:sp>
    </p:spTree>
    <p:extLst>
      <p:ext uri="{BB962C8B-B14F-4D97-AF65-F5344CB8AC3E}">
        <p14:creationId xmlns:p14="http://schemas.microsoft.com/office/powerpoint/2010/main" val="2049096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624110"/>
            <a:ext cx="12192000" cy="6233890"/>
          </a:xfrm>
          <a:prstGeom prst="rect">
            <a:avLst/>
          </a:prstGeom>
        </p:spPr>
      </p:pic>
      <p:sp>
        <p:nvSpPr>
          <p:cNvPr id="6" name="Title 1"/>
          <p:cNvSpPr txBox="1">
            <a:spLocks/>
          </p:cNvSpPr>
          <p:nvPr/>
        </p:nvSpPr>
        <p:spPr>
          <a:xfrm>
            <a:off x="3205927" y="0"/>
            <a:ext cx="6798029" cy="60959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b="1" dirty="0"/>
              <a:t>3</a:t>
            </a:r>
            <a:r>
              <a:rPr lang="en-IN" sz="4000" b="1" dirty="0" smtClean="0"/>
              <a:t>. ML Model Management</a:t>
            </a:r>
            <a:endParaRPr lang="en-US" sz="4000" b="1" dirty="0"/>
          </a:p>
        </p:txBody>
      </p:sp>
    </p:spTree>
    <p:extLst>
      <p:ext uri="{BB962C8B-B14F-4D97-AF65-F5344CB8AC3E}">
        <p14:creationId xmlns:p14="http://schemas.microsoft.com/office/powerpoint/2010/main" val="3855604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3846" y="0"/>
            <a:ext cx="7058025" cy="2438400"/>
          </a:xfrm>
          <a:prstGeom prst="rect">
            <a:avLst/>
          </a:prstGeom>
        </p:spPr>
      </p:pic>
      <p:sp>
        <p:nvSpPr>
          <p:cNvPr id="5" name="Rectangle 4"/>
          <p:cNvSpPr/>
          <p:nvPr/>
        </p:nvSpPr>
        <p:spPr>
          <a:xfrm>
            <a:off x="1066799" y="2931886"/>
            <a:ext cx="10892117" cy="3108543"/>
          </a:xfrm>
          <a:prstGeom prst="rect">
            <a:avLst/>
          </a:prstGeom>
        </p:spPr>
        <p:txBody>
          <a:bodyPr wrap="square">
            <a:spAutoFit/>
          </a:bodyPr>
          <a:lstStyle/>
          <a:p>
            <a:pPr marL="342900" indent="-342900" algn="just">
              <a:buFont typeface="Arial" panose="020B0604020202020204" pitchFamily="34" charset="0"/>
              <a:buChar char="•"/>
            </a:pPr>
            <a:r>
              <a:rPr lang="en-IN" sz="2800" b="1" dirty="0" smtClean="0"/>
              <a:t>Data Analysis using Tableau</a:t>
            </a:r>
          </a:p>
          <a:p>
            <a:pPr marL="342900" indent="-342900" algn="just">
              <a:buFont typeface="Arial" panose="020B0604020202020204" pitchFamily="34" charset="0"/>
              <a:buChar char="•"/>
            </a:pPr>
            <a:endParaRPr lang="en-US" sz="2800" b="1" dirty="0" smtClean="0"/>
          </a:p>
          <a:p>
            <a:pPr marL="342900" indent="-342900" algn="just">
              <a:buFont typeface="Arial" panose="020B0604020202020204" pitchFamily="34" charset="0"/>
              <a:buChar char="•"/>
            </a:pPr>
            <a:r>
              <a:rPr lang="en-US" sz="2800" b="1" dirty="0" smtClean="0"/>
              <a:t>CustomML Development </a:t>
            </a:r>
            <a:r>
              <a:rPr lang="en-US" sz="2800" dirty="0" smtClean="0"/>
              <a:t>– Churn Prediction</a:t>
            </a:r>
          </a:p>
          <a:p>
            <a:pPr marL="342900" indent="-342900" algn="just">
              <a:buFont typeface="Arial" panose="020B0604020202020204" pitchFamily="34" charset="0"/>
              <a:buChar char="•"/>
            </a:pPr>
            <a:endParaRPr lang="en-IN" sz="2800" b="1" dirty="0"/>
          </a:p>
          <a:p>
            <a:pPr marL="342900" indent="-342900" algn="just">
              <a:buFont typeface="Arial" panose="020B0604020202020204" pitchFamily="34" charset="0"/>
              <a:buChar char="•"/>
            </a:pPr>
            <a:r>
              <a:rPr lang="en-IN" sz="2800" b="1" dirty="0" smtClean="0"/>
              <a:t>ML Model in Production </a:t>
            </a:r>
            <a:r>
              <a:rPr lang="en-IN" sz="2800" dirty="0" smtClean="0"/>
              <a:t>– Postman, Azure Cloud, AWS Cloud</a:t>
            </a:r>
            <a:endParaRPr lang="en-US" sz="2800" dirty="0" smtClean="0"/>
          </a:p>
          <a:p>
            <a:pPr marL="342900" indent="-342900" algn="just">
              <a:buFont typeface="Arial" panose="020B0604020202020204" pitchFamily="34" charset="0"/>
              <a:buChar char="•"/>
            </a:pPr>
            <a:endParaRPr lang="en-US" sz="2800" dirty="0" smtClean="0"/>
          </a:p>
          <a:p>
            <a:pPr marL="342900" indent="-342900" algn="just">
              <a:buFont typeface="Arial" panose="020B0604020202020204" pitchFamily="34" charset="0"/>
              <a:buChar char="•"/>
            </a:pPr>
            <a:r>
              <a:rPr lang="en-US" sz="2800" b="1" dirty="0" smtClean="0"/>
              <a:t>AutoML (CloudML) </a:t>
            </a:r>
            <a:r>
              <a:rPr lang="en-US" sz="2800" dirty="0" smtClean="0"/>
              <a:t>– H2O.ai, MS Azure ML, AWS Sagemaker</a:t>
            </a:r>
            <a:r>
              <a:rPr lang="en-US" sz="2800" dirty="0"/>
              <a:t> </a:t>
            </a:r>
            <a:endParaRPr lang="en-US" sz="2800" dirty="0" smtClean="0"/>
          </a:p>
        </p:txBody>
      </p:sp>
    </p:spTree>
    <p:extLst>
      <p:ext uri="{BB962C8B-B14F-4D97-AF65-F5344CB8AC3E}">
        <p14:creationId xmlns:p14="http://schemas.microsoft.com/office/powerpoint/2010/main" val="524643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634559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4379856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70513" y="1264555"/>
            <a:ext cx="6147026" cy="4604337"/>
          </a:xfrm>
          <a:prstGeom prst="rect">
            <a:avLst/>
          </a:prstGeom>
        </p:spPr>
      </p:pic>
    </p:spTree>
    <p:extLst>
      <p:ext uri="{BB962C8B-B14F-4D97-AF65-F5344CB8AC3E}">
        <p14:creationId xmlns:p14="http://schemas.microsoft.com/office/powerpoint/2010/main" val="6956188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30172" y="2675965"/>
            <a:ext cx="4384300" cy="1402976"/>
          </a:xfrm>
          <a:prstGeom prst="rect">
            <a:avLst/>
          </a:prstGeom>
        </p:spPr>
      </p:pic>
    </p:spTree>
    <p:extLst>
      <p:ext uri="{BB962C8B-B14F-4D97-AF65-F5344CB8AC3E}">
        <p14:creationId xmlns:p14="http://schemas.microsoft.com/office/powerpoint/2010/main" val="5358460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5600" y="870856"/>
            <a:ext cx="10218057" cy="5871029"/>
          </a:xfrm>
        </p:spPr>
        <p:txBody>
          <a:bodyPr>
            <a:normAutofit fontScale="92500" lnSpcReduction="20000"/>
          </a:bodyPr>
          <a:lstStyle/>
          <a:p>
            <a:pPr algn="just"/>
            <a:r>
              <a:rPr lang="en-US" sz="2400" dirty="0"/>
              <a:t>Natural language processing (NLP) is the ability of a computer program to </a:t>
            </a:r>
            <a:r>
              <a:rPr lang="en-US" sz="2400" b="1" dirty="0"/>
              <a:t>understand human language </a:t>
            </a:r>
            <a:r>
              <a:rPr lang="en-US" sz="2400" dirty="0"/>
              <a:t>as it is spoken. NLP is a component of A</a:t>
            </a:r>
            <a:r>
              <a:rPr lang="en-US" sz="2400" dirty="0" smtClean="0"/>
              <a:t>rtificial </a:t>
            </a:r>
            <a:r>
              <a:rPr lang="en-US" sz="2400" dirty="0"/>
              <a:t>I</a:t>
            </a:r>
            <a:r>
              <a:rPr lang="en-US" sz="2400" dirty="0" smtClean="0"/>
              <a:t>ntelligence</a:t>
            </a:r>
            <a:r>
              <a:rPr lang="en-US" dirty="0" smtClean="0"/>
              <a:t>.</a:t>
            </a:r>
          </a:p>
          <a:p>
            <a:pPr algn="just"/>
            <a:r>
              <a:rPr lang="en-US" sz="2400" b="1" dirty="0"/>
              <a:t>Syntax and semantic analysis </a:t>
            </a:r>
            <a:r>
              <a:rPr lang="en-US" sz="2400" dirty="0"/>
              <a:t>are two main techniques used with natural language processing</a:t>
            </a:r>
            <a:r>
              <a:rPr lang="en-US" sz="2400" dirty="0" smtClean="0"/>
              <a:t>.</a:t>
            </a:r>
          </a:p>
          <a:p>
            <a:pPr algn="just"/>
            <a:r>
              <a:rPr lang="en-US" sz="2400" dirty="0"/>
              <a:t>Syntax techniques used include </a:t>
            </a:r>
            <a:r>
              <a:rPr lang="en-US" sz="2400" b="1" dirty="0"/>
              <a:t>parsing</a:t>
            </a:r>
            <a:r>
              <a:rPr lang="en-US" sz="2400" dirty="0"/>
              <a:t> (grammatical analysis for a sentence), </a:t>
            </a:r>
            <a:r>
              <a:rPr lang="en-US" sz="2400" b="1" dirty="0"/>
              <a:t>word segmentation </a:t>
            </a:r>
            <a:r>
              <a:rPr lang="en-US" sz="2400" dirty="0"/>
              <a:t>(which divides a large piece of text to units), </a:t>
            </a:r>
            <a:r>
              <a:rPr lang="en-US" sz="2400" b="1" dirty="0"/>
              <a:t>sentence breaking </a:t>
            </a:r>
            <a:r>
              <a:rPr lang="en-US" sz="2400" dirty="0"/>
              <a:t>(which places sentence boundaries in large texts), </a:t>
            </a:r>
            <a:r>
              <a:rPr lang="en-US" sz="2400" b="1" dirty="0"/>
              <a:t>morphological segmentation </a:t>
            </a:r>
            <a:r>
              <a:rPr lang="en-US" sz="2400" dirty="0"/>
              <a:t>(which divides words into groups) and stemming (which divides words with inflection in them to root forms).</a:t>
            </a:r>
            <a:endParaRPr lang="en-US" sz="2400" dirty="0" smtClean="0"/>
          </a:p>
          <a:p>
            <a:pPr algn="just"/>
            <a:r>
              <a:rPr lang="en-US" sz="2400" dirty="0"/>
              <a:t>Semantics involves the </a:t>
            </a:r>
            <a:r>
              <a:rPr lang="en-US" sz="2400" b="1" dirty="0"/>
              <a:t>use and meaning</a:t>
            </a:r>
            <a:r>
              <a:rPr lang="en-US" sz="2400" dirty="0"/>
              <a:t> behind words. NLP applies algorithms to understand the meaning and structure of sentences. </a:t>
            </a:r>
            <a:endParaRPr lang="en-US" sz="2400" dirty="0" smtClean="0"/>
          </a:p>
          <a:p>
            <a:pPr algn="just"/>
            <a:r>
              <a:rPr lang="en-US" sz="2400" dirty="0"/>
              <a:t>NLP uses with semantics include word sense disambiguation (which derives meaning of a word based on context), </a:t>
            </a:r>
            <a:r>
              <a:rPr lang="en-US" sz="2400" dirty="0" smtClean="0"/>
              <a:t>Named </a:t>
            </a:r>
            <a:r>
              <a:rPr lang="en-US" sz="2400" dirty="0"/>
              <a:t>E</a:t>
            </a:r>
            <a:r>
              <a:rPr lang="en-US" sz="2400" dirty="0" smtClean="0"/>
              <a:t>ntity </a:t>
            </a:r>
            <a:r>
              <a:rPr lang="en-US" sz="2400" dirty="0"/>
              <a:t>R</a:t>
            </a:r>
            <a:r>
              <a:rPr lang="en-US" sz="2400" dirty="0" smtClean="0"/>
              <a:t>ecognition</a:t>
            </a:r>
            <a:r>
              <a:rPr lang="en-US" sz="2400" dirty="0"/>
              <a:t> (which determines words that can be categorized into groups), and </a:t>
            </a:r>
            <a:r>
              <a:rPr lang="en-US" sz="2400" dirty="0" smtClean="0"/>
              <a:t>Natural </a:t>
            </a:r>
            <a:r>
              <a:rPr lang="en-US" sz="2400" dirty="0"/>
              <a:t>L</a:t>
            </a:r>
            <a:r>
              <a:rPr lang="en-US" sz="2400" dirty="0" smtClean="0"/>
              <a:t>anguage </a:t>
            </a:r>
            <a:r>
              <a:rPr lang="en-US" sz="2400" dirty="0"/>
              <a:t>G</a:t>
            </a:r>
            <a:r>
              <a:rPr lang="en-US" sz="2400" dirty="0" smtClean="0"/>
              <a:t>eneration</a:t>
            </a:r>
            <a:r>
              <a:rPr lang="en-US" sz="2400" dirty="0"/>
              <a:t> (which will use a database to determine semantics behind words</a:t>
            </a:r>
            <a:r>
              <a:rPr lang="en-US" sz="2400" dirty="0" smtClean="0"/>
              <a:t>).</a:t>
            </a:r>
          </a:p>
          <a:p>
            <a:pPr algn="just"/>
            <a:r>
              <a:rPr lang="en-US" sz="2400" dirty="0"/>
              <a:t>Current approaches to NLP are based on deep learning</a:t>
            </a:r>
          </a:p>
        </p:txBody>
      </p:sp>
      <p:sp>
        <p:nvSpPr>
          <p:cNvPr id="4" name="Title 1"/>
          <p:cNvSpPr>
            <a:spLocks noGrp="1"/>
          </p:cNvSpPr>
          <p:nvPr>
            <p:ph type="title"/>
          </p:nvPr>
        </p:nvSpPr>
        <p:spPr>
          <a:xfrm>
            <a:off x="2109694" y="0"/>
            <a:ext cx="8844547" cy="609599"/>
          </a:xfrm>
        </p:spPr>
        <p:txBody>
          <a:bodyPr>
            <a:noAutofit/>
          </a:bodyPr>
          <a:lstStyle/>
          <a:p>
            <a:r>
              <a:rPr lang="en-IN" sz="4000" b="1" dirty="0" smtClean="0"/>
              <a:t>Natural Language Processing (NLP)</a:t>
            </a:r>
            <a:endParaRPr lang="en-US" sz="4000" b="1" dirty="0"/>
          </a:p>
        </p:txBody>
      </p:sp>
    </p:spTree>
    <p:extLst>
      <p:ext uri="{BB962C8B-B14F-4D97-AF65-F5344CB8AC3E}">
        <p14:creationId xmlns:p14="http://schemas.microsoft.com/office/powerpoint/2010/main" val="1882443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noChangeAspect="1"/>
          </p:cNvPicPr>
          <p:nvPr/>
        </p:nvPicPr>
        <p:blipFill>
          <a:blip r:embed="rId3"/>
          <a:stretch>
            <a:fillRect/>
          </a:stretch>
        </p:blipFill>
        <p:spPr>
          <a:xfrm>
            <a:off x="4887651" y="5689240"/>
            <a:ext cx="2793216" cy="1094766"/>
          </a:xfrm>
          <a:prstGeom prst="rect">
            <a:avLst/>
          </a:prstGeom>
        </p:spPr>
      </p:pic>
    </p:spTree>
    <p:extLst>
      <p:ext uri="{BB962C8B-B14F-4D97-AF65-F5344CB8AC3E}">
        <p14:creationId xmlns:p14="http://schemas.microsoft.com/office/powerpoint/2010/main" val="31001277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5874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2192001" cy="6928450"/>
          </a:xfrm>
          <a:prstGeom prst="rect">
            <a:avLst/>
          </a:prstGeom>
        </p:spPr>
      </p:pic>
    </p:spTree>
    <p:extLst>
      <p:ext uri="{BB962C8B-B14F-4D97-AF65-F5344CB8AC3E}">
        <p14:creationId xmlns:p14="http://schemas.microsoft.com/office/powerpoint/2010/main" val="29030599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8706" y="1395292"/>
            <a:ext cx="10218057" cy="4588650"/>
          </a:xfrm>
        </p:spPr>
        <p:txBody>
          <a:bodyPr/>
          <a:lstStyle/>
          <a:p>
            <a:pPr algn="just"/>
            <a:r>
              <a:rPr lang="en-US" sz="2400" dirty="0"/>
              <a:t>Deep learning is an </a:t>
            </a:r>
            <a:r>
              <a:rPr lang="en-US" sz="2400" dirty="0" smtClean="0"/>
              <a:t>Artificial Intelligence(AI)</a:t>
            </a:r>
            <a:r>
              <a:rPr lang="en-US" sz="2400" dirty="0"/>
              <a:t> function that </a:t>
            </a:r>
            <a:r>
              <a:rPr lang="en-US" sz="2400" b="1" dirty="0"/>
              <a:t>imitates the workings of the</a:t>
            </a:r>
            <a:r>
              <a:rPr lang="en-US" sz="2400" dirty="0"/>
              <a:t> </a:t>
            </a:r>
            <a:r>
              <a:rPr lang="en-US" sz="2400" b="1" dirty="0"/>
              <a:t>human brain </a:t>
            </a:r>
            <a:r>
              <a:rPr lang="en-US" sz="2400" dirty="0"/>
              <a:t>in processing data and creating patterns for use in decision making</a:t>
            </a:r>
            <a:r>
              <a:rPr lang="en-US" sz="2400" dirty="0" smtClean="0"/>
              <a:t>.</a:t>
            </a:r>
          </a:p>
          <a:p>
            <a:pPr algn="just"/>
            <a:r>
              <a:rPr lang="en-US" sz="2400" dirty="0"/>
              <a:t>Models are trained by using a large set of labeled data and neural network architectures that contain many layers.</a:t>
            </a:r>
          </a:p>
          <a:p>
            <a:pPr algn="just"/>
            <a:r>
              <a:rPr lang="en-US" sz="2400" dirty="0"/>
              <a:t>Deep learning is a class of machine learning algorithms that use </a:t>
            </a:r>
            <a:r>
              <a:rPr lang="en-US" sz="2400" b="1" dirty="0"/>
              <a:t>several layers of nonlinear processing units</a:t>
            </a:r>
            <a:r>
              <a:rPr lang="en-US" sz="2400" dirty="0"/>
              <a:t> for feature extraction and transformation. Each successive layer uses the output from the previous layer as input</a:t>
            </a:r>
            <a:r>
              <a:rPr lang="en-US" sz="2400" dirty="0" smtClean="0"/>
              <a:t>.</a:t>
            </a:r>
          </a:p>
          <a:p>
            <a:pPr algn="just"/>
            <a:r>
              <a:rPr lang="en-US" sz="2400" dirty="0" smtClean="0"/>
              <a:t>High-performance </a:t>
            </a:r>
            <a:r>
              <a:rPr lang="en-US" sz="2400" dirty="0"/>
              <a:t>GPUs have a parallel architecture that is efficient for deep learning</a:t>
            </a:r>
            <a:r>
              <a:rPr lang="en-US" sz="2400" dirty="0" smtClean="0"/>
              <a:t>.</a:t>
            </a:r>
            <a:endParaRPr lang="en-US" sz="2400" dirty="0"/>
          </a:p>
        </p:txBody>
      </p:sp>
      <p:sp>
        <p:nvSpPr>
          <p:cNvPr id="4" name="Title 1"/>
          <p:cNvSpPr>
            <a:spLocks noGrp="1"/>
          </p:cNvSpPr>
          <p:nvPr>
            <p:ph type="title"/>
          </p:nvPr>
        </p:nvSpPr>
        <p:spPr>
          <a:xfrm>
            <a:off x="4074874" y="0"/>
            <a:ext cx="3885785" cy="609599"/>
          </a:xfrm>
        </p:spPr>
        <p:txBody>
          <a:bodyPr>
            <a:noAutofit/>
          </a:bodyPr>
          <a:lstStyle/>
          <a:p>
            <a:r>
              <a:rPr lang="en-IN" sz="4000" b="1" dirty="0" smtClean="0"/>
              <a:t>Deep Learning</a:t>
            </a:r>
            <a:endParaRPr lang="en-US" sz="4000" b="1" dirty="0"/>
          </a:p>
        </p:txBody>
      </p:sp>
    </p:spTree>
    <p:extLst>
      <p:ext uri="{BB962C8B-B14F-4D97-AF65-F5344CB8AC3E}">
        <p14:creationId xmlns:p14="http://schemas.microsoft.com/office/powerpoint/2010/main" val="17429475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8704" y="1398494"/>
            <a:ext cx="10218057" cy="4773707"/>
          </a:xfrm>
        </p:spPr>
        <p:txBody>
          <a:bodyPr>
            <a:normAutofit/>
          </a:bodyPr>
          <a:lstStyle/>
          <a:p>
            <a:pPr algn="just"/>
            <a:r>
              <a:rPr lang="en-US" sz="2400" dirty="0"/>
              <a:t>T</a:t>
            </a:r>
            <a:r>
              <a:rPr lang="en-US" sz="2400" dirty="0" smtClean="0"/>
              <a:t>ext </a:t>
            </a:r>
            <a:r>
              <a:rPr lang="en-US" sz="2400" dirty="0"/>
              <a:t>processing, sentiment analysis, parsing and name entity recognition, </a:t>
            </a:r>
            <a:r>
              <a:rPr lang="en-US" sz="2400" dirty="0" smtClean="0"/>
              <a:t>use </a:t>
            </a:r>
            <a:r>
              <a:rPr lang="en-US" sz="2400" dirty="0"/>
              <a:t>a recurrent net or recursive neural tensor network or RNTN;</a:t>
            </a:r>
          </a:p>
          <a:p>
            <a:pPr algn="just"/>
            <a:r>
              <a:rPr lang="en-US" sz="2400" dirty="0" smtClean="0"/>
              <a:t>Any </a:t>
            </a:r>
            <a:r>
              <a:rPr lang="en-US" sz="2400" dirty="0"/>
              <a:t>language model that operates at character level, Speech recognition, Time-series use recurrent </a:t>
            </a:r>
            <a:r>
              <a:rPr lang="en-US" sz="2400" dirty="0" smtClean="0"/>
              <a:t>net (RNN).</a:t>
            </a:r>
            <a:endParaRPr lang="en-US" sz="2400" dirty="0"/>
          </a:p>
          <a:p>
            <a:pPr algn="just"/>
            <a:r>
              <a:rPr lang="en-US" sz="2400" dirty="0" smtClean="0"/>
              <a:t>Image </a:t>
            </a:r>
            <a:r>
              <a:rPr lang="en-US" sz="2400" dirty="0"/>
              <a:t>recognition, </a:t>
            </a:r>
            <a:r>
              <a:rPr lang="en-US" sz="2400" dirty="0" smtClean="0"/>
              <a:t>use </a:t>
            </a:r>
            <a:r>
              <a:rPr lang="en-US" sz="2400" dirty="0"/>
              <a:t>deep belief network </a:t>
            </a:r>
            <a:r>
              <a:rPr lang="en-US" sz="2400" dirty="0" smtClean="0"/>
              <a:t>(DBN) </a:t>
            </a:r>
            <a:r>
              <a:rPr lang="en-US" sz="2400" dirty="0"/>
              <a:t>or convolutional </a:t>
            </a:r>
            <a:r>
              <a:rPr lang="en-US" sz="2400" dirty="0" smtClean="0"/>
              <a:t>network (CNN).</a:t>
            </a:r>
            <a:endParaRPr lang="en-US" sz="2400" dirty="0"/>
          </a:p>
          <a:p>
            <a:pPr algn="just"/>
            <a:r>
              <a:rPr lang="en-US" sz="2400" dirty="0" smtClean="0"/>
              <a:t>Object </a:t>
            </a:r>
            <a:r>
              <a:rPr lang="en-US" sz="2400" dirty="0"/>
              <a:t>recognition, </a:t>
            </a:r>
            <a:r>
              <a:rPr lang="en-US" sz="2400" dirty="0" smtClean="0"/>
              <a:t>use </a:t>
            </a:r>
            <a:r>
              <a:rPr lang="en-US" sz="2400" dirty="0"/>
              <a:t>a RNTN or a convolutional network</a:t>
            </a:r>
            <a:r>
              <a:rPr lang="en-US" sz="2400" dirty="0" smtClean="0"/>
              <a:t>.</a:t>
            </a:r>
            <a:endParaRPr lang="en-US" sz="2400" dirty="0"/>
          </a:p>
        </p:txBody>
      </p:sp>
      <p:sp>
        <p:nvSpPr>
          <p:cNvPr id="4" name="Title 1"/>
          <p:cNvSpPr>
            <a:spLocks noGrp="1"/>
          </p:cNvSpPr>
          <p:nvPr>
            <p:ph type="title"/>
          </p:nvPr>
        </p:nvSpPr>
        <p:spPr>
          <a:xfrm>
            <a:off x="3117369" y="0"/>
            <a:ext cx="7180729" cy="609599"/>
          </a:xfrm>
        </p:spPr>
        <p:txBody>
          <a:bodyPr>
            <a:noAutofit/>
          </a:bodyPr>
          <a:lstStyle/>
          <a:p>
            <a:r>
              <a:rPr lang="en-IN" sz="4000" b="1" dirty="0" smtClean="0"/>
              <a:t>Deep Learning Networks</a:t>
            </a:r>
            <a:endParaRPr lang="en-US" sz="4000" b="1" dirty="0"/>
          </a:p>
        </p:txBody>
      </p:sp>
    </p:spTree>
    <p:extLst>
      <p:ext uri="{BB962C8B-B14F-4D97-AF65-F5344CB8AC3E}">
        <p14:creationId xmlns:p14="http://schemas.microsoft.com/office/powerpoint/2010/main" val="6768112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62928"/>
          </a:xfrm>
          <a:prstGeom prst="rect">
            <a:avLst/>
          </a:prstGeom>
        </p:spPr>
      </p:pic>
    </p:spTree>
    <p:extLst>
      <p:ext uri="{BB962C8B-B14F-4D97-AF65-F5344CB8AC3E}">
        <p14:creationId xmlns:p14="http://schemas.microsoft.com/office/powerpoint/2010/main" val="2884324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6394"/>
          </a:xfrm>
          <a:prstGeom prst="rect">
            <a:avLst/>
          </a:prstGeom>
        </p:spPr>
      </p:pic>
    </p:spTree>
    <p:extLst>
      <p:ext uri="{BB962C8B-B14F-4D97-AF65-F5344CB8AC3E}">
        <p14:creationId xmlns:p14="http://schemas.microsoft.com/office/powerpoint/2010/main" val="3414343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67920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785318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12192000" cy="6886012"/>
          </a:xfrm>
          <a:prstGeom prst="rect">
            <a:avLst/>
          </a:prstGeom>
        </p:spPr>
      </p:pic>
    </p:spTree>
    <p:extLst>
      <p:ext uri="{BB962C8B-B14F-4D97-AF65-F5344CB8AC3E}">
        <p14:creationId xmlns:p14="http://schemas.microsoft.com/office/powerpoint/2010/main" val="2832819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92956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6 Types of Data in Statistics &amp; Research: Key in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0031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810174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17" y="0"/>
            <a:ext cx="12189083" cy="6858000"/>
          </a:xfrm>
          <a:prstGeom prst="rect">
            <a:avLst/>
          </a:prstGeom>
        </p:spPr>
      </p:pic>
    </p:spTree>
    <p:extLst>
      <p:ext uri="{BB962C8B-B14F-4D97-AF65-F5344CB8AC3E}">
        <p14:creationId xmlns:p14="http://schemas.microsoft.com/office/powerpoint/2010/main" val="9646570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8418878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51543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7806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7032" y="-1"/>
            <a:ext cx="12199032" cy="6734629"/>
          </a:xfrm>
          <a:prstGeom prst="rect">
            <a:avLst/>
          </a:prstGeom>
        </p:spPr>
      </p:pic>
    </p:spTree>
    <p:extLst>
      <p:ext uri="{BB962C8B-B14F-4D97-AF65-F5344CB8AC3E}">
        <p14:creationId xmlns:p14="http://schemas.microsoft.com/office/powerpoint/2010/main" val="1861993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30210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570513" y="1264555"/>
            <a:ext cx="6147026" cy="4604337"/>
          </a:xfrm>
          <a:prstGeom prst="rect">
            <a:avLst/>
          </a:prstGeom>
        </p:spPr>
      </p:pic>
    </p:spTree>
    <p:extLst>
      <p:ext uri="{BB962C8B-B14F-4D97-AF65-F5344CB8AC3E}">
        <p14:creationId xmlns:p14="http://schemas.microsoft.com/office/powerpoint/2010/main" val="30716740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AutoShape 2" descr="Structured vs Unstructured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Structured vs Unstructured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469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Open Data Science Conference West - Cadence on the Beat - Caden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7" y="7590"/>
            <a:ext cx="12137364" cy="6850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7478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AutoShape 2" descr="Top Data Science Jobs &amp; Roles for 2019: Find What Suits You Best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Top Data Science Jobs &amp; Roles for 2019: Find What Suits You Bes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6"/>
            <a:ext cx="12177889"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598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454048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222" y="664451"/>
            <a:ext cx="6603247" cy="1280890"/>
          </a:xfrm>
        </p:spPr>
        <p:txBody>
          <a:bodyPr/>
          <a:lstStyle/>
          <a:p>
            <a:r>
              <a:rPr lang="en-IN" dirty="0" smtClean="0"/>
              <a:t>ML Algorithms – An Overview</a:t>
            </a:r>
            <a:endParaRPr lang="en-US" dirty="0"/>
          </a:p>
        </p:txBody>
      </p:sp>
      <p:pic>
        <p:nvPicPr>
          <p:cNvPr id="5" name="Picture 4"/>
          <p:cNvPicPr>
            <a:picLocks noChangeAspect="1"/>
          </p:cNvPicPr>
          <p:nvPr/>
        </p:nvPicPr>
        <p:blipFill>
          <a:blip r:embed="rId2"/>
          <a:stretch>
            <a:fillRect/>
          </a:stretch>
        </p:blipFill>
        <p:spPr>
          <a:xfrm>
            <a:off x="8135469" y="1546412"/>
            <a:ext cx="4002741" cy="2756646"/>
          </a:xfrm>
          <a:prstGeom prst="rect">
            <a:avLst/>
          </a:prstGeom>
        </p:spPr>
      </p:pic>
      <p:sp>
        <p:nvSpPr>
          <p:cNvPr id="7" name="AutoShape 2" descr="Machine Learning(ML) – Introduction to Basics | Vinod Sharma's Blo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321420" y="1425389"/>
            <a:ext cx="7814049" cy="5432612"/>
          </a:xfrm>
          <a:prstGeom prst="rect">
            <a:avLst/>
          </a:prstGeom>
        </p:spPr>
      </p:pic>
    </p:spTree>
    <p:extLst>
      <p:ext uri="{BB962C8B-B14F-4D97-AF65-F5344CB8AC3E}">
        <p14:creationId xmlns:p14="http://schemas.microsoft.com/office/powerpoint/2010/main" val="127648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1808</TotalTime>
  <Words>341</Words>
  <Application>Microsoft Office PowerPoint</Application>
  <PresentationFormat>Widescreen</PresentationFormat>
  <Paragraphs>53</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Century Gothic</vt:lpstr>
      <vt:lpstr>Wingdings 3</vt:lpstr>
      <vt:lpstr>Wisp</vt:lpstr>
      <vt:lpstr>PowerPoint Presentation</vt:lpstr>
      <vt:lpstr>Session Plan</vt:lpstr>
      <vt:lpstr>PowerPoint Presentation</vt:lpstr>
      <vt:lpstr>PowerPoint Presentation</vt:lpstr>
      <vt:lpstr>PowerPoint Presentation</vt:lpstr>
      <vt:lpstr>PowerPoint Presentation</vt:lpstr>
      <vt:lpstr>PowerPoint Presentation</vt:lpstr>
      <vt:lpstr>PowerPoint Presentation</vt:lpstr>
      <vt:lpstr>ML Algorithms – An Overview</vt:lpstr>
      <vt:lpstr>ML Algorithms: Performance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MLOps – ML Life Cycle Management</vt:lpstr>
      <vt:lpstr>PowerPoint Presentation</vt:lpstr>
      <vt:lpstr>1. ML Model Development</vt:lpstr>
      <vt:lpstr>PowerPoint Presentation</vt:lpstr>
      <vt:lpstr>2. ML Model Deployment</vt:lpstr>
      <vt:lpstr>PowerPoint Presentation</vt:lpstr>
      <vt:lpstr>PowerPoint Presentation</vt:lpstr>
      <vt:lpstr>PowerPoint Presentation</vt:lpstr>
      <vt:lpstr>PowerPoint Presentation</vt:lpstr>
      <vt:lpstr>PowerPoint Presentation</vt:lpstr>
      <vt:lpstr>PowerPoint Presentation</vt:lpstr>
      <vt:lpstr>Natural Language Processing (NLP)</vt:lpstr>
      <vt:lpstr>PowerPoint Presentation</vt:lpstr>
      <vt:lpstr>PowerPoint Presentation</vt:lpstr>
      <vt:lpstr>Deep Learning</vt:lpstr>
      <vt:lpstr>Deep Learning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Hexaware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 Overview</dc:title>
  <dc:creator>Joseph manoj Robert</dc:creator>
  <cp:lastModifiedBy>Joseph manoj Robert</cp:lastModifiedBy>
  <cp:revision>181</cp:revision>
  <dcterms:created xsi:type="dcterms:W3CDTF">2020-05-08T02:55:20Z</dcterms:created>
  <dcterms:modified xsi:type="dcterms:W3CDTF">2020-06-19T17:46:35Z</dcterms:modified>
</cp:coreProperties>
</file>